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80" r:id="rId2"/>
    <p:sldId id="257" r:id="rId3"/>
    <p:sldId id="388" r:id="rId4"/>
    <p:sldId id="377" r:id="rId5"/>
    <p:sldId id="378" r:id="rId6"/>
    <p:sldId id="379" r:id="rId7"/>
    <p:sldId id="380" r:id="rId8"/>
    <p:sldId id="383" r:id="rId9"/>
    <p:sldId id="382" r:id="rId10"/>
    <p:sldId id="386" r:id="rId11"/>
    <p:sldId id="387" r:id="rId12"/>
    <p:sldId id="385" r:id="rId13"/>
    <p:sldId id="411" r:id="rId14"/>
    <p:sldId id="405" r:id="rId15"/>
    <p:sldId id="406" r:id="rId16"/>
    <p:sldId id="412" r:id="rId17"/>
    <p:sldId id="407" r:id="rId18"/>
    <p:sldId id="408" r:id="rId19"/>
    <p:sldId id="413" r:id="rId20"/>
    <p:sldId id="409" r:id="rId21"/>
    <p:sldId id="410" r:id="rId22"/>
    <p:sldId id="389" r:id="rId23"/>
    <p:sldId id="390" r:id="rId24"/>
    <p:sldId id="391" r:id="rId25"/>
    <p:sldId id="393" r:id="rId26"/>
    <p:sldId id="392" r:id="rId27"/>
    <p:sldId id="394" r:id="rId28"/>
    <p:sldId id="395" r:id="rId29"/>
    <p:sldId id="397" r:id="rId30"/>
    <p:sldId id="398" r:id="rId31"/>
    <p:sldId id="400" r:id="rId32"/>
    <p:sldId id="399" r:id="rId33"/>
    <p:sldId id="401" r:id="rId34"/>
    <p:sldId id="402" r:id="rId35"/>
    <p:sldId id="403" r:id="rId36"/>
    <p:sldId id="404" r:id="rId37"/>
    <p:sldId id="414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257" autoAdjust="0"/>
  </p:normalViewPr>
  <p:slideViewPr>
    <p:cSldViewPr snapToGrid="0">
      <p:cViewPr varScale="1">
        <p:scale>
          <a:sx n="94" d="100"/>
          <a:sy n="94" d="100"/>
        </p:scale>
        <p:origin x="278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D57AF-0690-41F2-8E70-88544333EE5E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48579-A544-4C39-AE5B-D306F847D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on Neuron Information Processing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48579-A544-4C39-AE5B-D306F847D0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180B-3334-6C77-6CE6-02A4EAB62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ABC05-6D17-5728-C984-F8CFCD208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6A83-118D-F209-5594-4891097B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9998-EEF6-4026-96BB-0BC19CD0A653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10B0-87C5-9436-8CBE-DECEA29F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5D23-FA3F-D616-EBF8-8D09EEED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92F9-7BC2-6B08-D1F3-FAB4E8CE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6C247-AEB1-E72C-49D8-805439760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F838-599C-A9E2-A23A-0F86E337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C20D-6B7C-44B7-97B2-3256B6833FBD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7AD7-EFF9-0411-486C-19879FA0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4BD9-3F44-6FF8-A0FB-64300194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34FAC-B680-5F8B-D22B-FFDBAB5EB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398D1-4B30-F9BF-04B9-C4E88C4ED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2AEFA-9804-169A-EFF5-CCFF184D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9988-4E1E-4405-8F09-5EBFC884F27F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6A88-A062-AB03-2C72-293D9828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768A-F759-9DA7-AF12-45BFE3B5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DFBE-5715-8232-C171-F597BA59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3F9A2-9BE2-3F8D-197B-E561FFAC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E0DEC-B276-1442-B4C6-69385479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8E82-AFE6-41E4-A2C7-4A6462E6BAA0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ADF-CD09-E060-34E7-1418361D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55DC8-BB1D-4B0D-CE00-55699367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9F2A-B6FB-082F-A0E2-DE2D05D9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FB964-8407-C3F4-24F0-716092853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B642-0D25-5D55-8E7D-9C4DAD6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1B450-46B0-458D-8BB4-8B156B0142B7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53176-A16D-2DE3-080F-913B180F1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5D796-0563-45D7-8422-2C99E666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E4B4-8E75-2D5F-5FD9-A7D30746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E489-3B05-775A-E92A-2665A4E3A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2251F-DFD0-632D-E1C4-546770183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C56C2-E997-0A9C-0BD6-EFA7E6E2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FC53-8D06-4EFA-AEDD-7F50C0A7AB89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E4827-6F1B-BE7C-0E96-CED43579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F2B5E-D7BA-E633-75D3-E4B5DB68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0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183B-A0F5-8EB4-00FC-E4559856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2817-E60D-64C8-504F-1ADEB224C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B22E7-A26A-6D37-565E-51A8952F1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E7EA4-CF99-5A29-F1D8-4880F9671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2DBE5-4EE2-E324-F925-0F2F0510D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F74D1-537C-7A7E-B593-0ABF686E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1CC7A-AEB4-4AE7-A72A-8000FB485EB8}" type="datetime1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0FF7C-79FF-2F77-B05B-70DFF651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F38DA-80DF-EA12-2EDC-C1C4E775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8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C0CE-99DC-2D7D-8498-E4B1B211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F694B-9243-8A25-002B-C7326606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84C5-07B0-4894-880A-FF59FBF6D8C4}" type="datetime1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CE385-8227-7497-0860-A827F9B0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54199-8B4A-C9F9-DC09-D6C7672C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9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0B6D7-5E6F-7689-5E5F-B2671CCB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88C1-0DDA-4FD0-82EB-43687218CB11}" type="datetime1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FB744-F5A2-F467-A221-E5E50D71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7779-036B-DA63-22A2-42D86B40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0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9D65-D447-2B48-A8B9-BEE663D2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DA41C-CE69-4C0D-7FB8-B6D28BD3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C1875-27B3-8F4A-58B9-95BEF3553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363C-8BF5-8B85-EF49-08EAD5CB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A8CE7-8D1C-4712-A51F-48A2A8B847AF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6F843-2734-C510-A12E-B402556F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2CB5-BE7F-082E-F366-C1E45097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5C90-4B26-E50B-A28E-796595C1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75862-D4AF-D44D-77CD-FB158E49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BE107-CA69-2F1C-B12A-2B7C245E2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BE9A-E25F-DD56-4551-CD13BF6D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E75B-328E-4DA3-88AB-4C70AEA3DAA2}" type="datetime1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4B2E1-AAE5-BCE2-CD3F-DA959570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F8476-6CC3-9EC2-60DE-116D4F16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FD1D1-F8BD-D175-14BC-2216ABC3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E1378-3AAF-FC04-AAB4-F89A3E23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1721-9FDB-175B-114C-70CA5A416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8D87D-A365-4396-97DB-F8F94532AB51}" type="datetime1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FD14-98D0-7F99-2D24-EEB2EA34A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49603-EF90-48BD-CFF8-6DB89986A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6DE1-230C-421F-8EBB-77EF05A7D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12F396-8261-66E8-448E-ABAAC7DED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UniFormer</a:t>
            </a:r>
            <a:r>
              <a:rPr lang="en-US" sz="5400" dirty="0"/>
              <a:t> </a:t>
            </a:r>
            <a:r>
              <a:rPr lang="en-US" sz="5400"/>
              <a:t>&amp; UniFormerV2</a:t>
            </a:r>
            <a:endParaRPr lang="en-US" sz="5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A9A1E5-36CB-C2C1-5A00-39FF308F9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Paper Summary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463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86B3-C23D-3CFE-C4A6-FECABE93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Relation Aggregator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B716C3-DD52-C5DC-E200-C415EF76D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Local MHRA: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latin typeface="Cambria Math" panose="02040503050406030204" pitchFamily="18" charset="0"/>
                  </a:rPr>
                  <a:t>In shallow layers, </a:t>
                </a:r>
                <a:r>
                  <a:rPr lang="en-US" dirty="0"/>
                  <a:t>learns local representation.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i="1" dirty="0"/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en-US" dirty="0"/>
                  <a:t> is the learnable parameter.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Similar to </a:t>
                </a:r>
                <a:r>
                  <a:rPr lang="en-US" dirty="0" err="1"/>
                  <a:t>MobileNet</a:t>
                </a:r>
                <a:r>
                  <a:rPr lang="en-US" dirty="0"/>
                  <a:t> convolution block (</a:t>
                </a:r>
                <a:r>
                  <a:rPr lang="en-US" dirty="0" err="1"/>
                  <a:t>PWConv-DWConv-PWConv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B716C3-DD52-C5DC-E200-C415EF76D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BEC9-691B-8EB1-7189-A0DFBE0C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6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65BF-ACA3-0C94-BB26-3B158B4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Relation Aggregator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A39A-CFB0-D015-B645-D88DADA36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Global MHRA: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In deep layers, captures global dependency.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Similar to spatiotemporal self attention.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A39A-CFB0-D015-B645-D88DADA36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C05A9-2CAD-3D3E-668F-68FB0C44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CF8F5-F05A-4C87-ED8B-C8940664B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3"/>
          <a:stretch/>
        </p:blipFill>
        <p:spPr>
          <a:xfrm>
            <a:off x="1233487" y="4543425"/>
            <a:ext cx="9725025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CCA1-E8F5-B7F8-CEED-134ADDD4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3EB1-55F5-BAB6-35AF-BCBC6C54F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7B433-4C4A-4D59-0A5C-D6E9DB32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D13C7-0CA9-0954-5BB9-D064A47B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87" y="1690688"/>
            <a:ext cx="11578426" cy="49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4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2D6F-D6F0-824E-DD0E-AD6DB5C9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C06CE-7689-8F6D-CDDF-0C3701CE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2E494-8124-7CDC-4B85-CCE10A5B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E283E-FCF4-8602-5E81-4BD53B4A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70" y="176887"/>
            <a:ext cx="4725059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9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F368-B1EF-0220-1365-DE374E97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C865-8499-A22B-E977-1940A8BE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31CD1-759D-47E0-5E28-39D3A48E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9C0F2-4FC3-174B-2FFB-93B4B10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07" y="0"/>
            <a:ext cx="650693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A362C-2388-CE4C-167D-06340F53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7" y="2671657"/>
            <a:ext cx="470600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49A4-36B9-73C1-B26F-95A360CB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1BDB-0938-61CB-46BE-BA748623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2F5B-AD7C-31A3-8E49-83E29E64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4E907-D907-4AB7-D56D-AA72123D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"/>
            <a:ext cx="6158610" cy="662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39B6C-942E-5068-6C9E-43DD584D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10" y="1336752"/>
            <a:ext cx="6071995" cy="4418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0596E-6BF1-6136-6092-D9F4AC023124}"/>
              </a:ext>
            </a:extLst>
          </p:cNvPr>
          <p:cNvSpPr txBox="1"/>
          <p:nvPr/>
        </p:nvSpPr>
        <p:spPr>
          <a:xfrm>
            <a:off x="7122160" y="365125"/>
            <a:ext cx="4348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0269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83C5-09BA-31CF-8BC2-10314EE9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F2EC-412F-8A35-EA10-6F5C50A7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4E64-6AE2-7EF7-ED4B-73B9B8D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B7080-636C-9ED3-9475-CD5B2304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96" y="214035"/>
            <a:ext cx="6389284" cy="64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97EA-B52B-5E02-70DB-4C4635B5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6A3D-5E4E-27C4-A0ED-F8B8B27A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A42D-47BA-A769-800D-A6292E70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28E2A-2235-4AE3-92C9-01D744EB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269" y="0"/>
            <a:ext cx="487973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0A113-8F72-0CBF-D46D-EC91093B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71" y="422910"/>
            <a:ext cx="4753638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FA168-CBFB-1B7C-230F-1A0DE16C4F81}"/>
              </a:ext>
            </a:extLst>
          </p:cNvPr>
          <p:cNvSpPr txBox="1"/>
          <p:nvPr/>
        </p:nvSpPr>
        <p:spPr>
          <a:xfrm>
            <a:off x="213360" y="2644170"/>
            <a:ext cx="21928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Video</a:t>
            </a:r>
            <a:br>
              <a:rPr lang="en-US" sz="3200" dirty="0"/>
            </a:br>
            <a:r>
              <a:rPr lang="en-US" sz="3200" dirty="0"/>
              <a:t>Action</a:t>
            </a:r>
            <a:br>
              <a:rPr lang="en-US" sz="3200" dirty="0"/>
            </a:br>
            <a:r>
              <a:rPr lang="en-US" sz="3200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91357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2089-450F-2AAA-0925-437829C4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2E3A-7F85-FBC1-BC40-9638DFBF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C97F-E81D-7CC4-7E32-F54255BF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6D241-0F2B-95DE-1014-DFC814B5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56" y="1306193"/>
            <a:ext cx="10379288" cy="54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3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2089-450F-2AAA-0925-437829C4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2E3A-7F85-FBC1-BC40-9638DFBF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C97F-E81D-7CC4-7E32-F54255BF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1D003-4BA1-A4F5-0F65-82406841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25" y="1825625"/>
            <a:ext cx="5461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92D1-0E85-4FE3-81C9-7A1736D1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86021-8B19-4657-B772-349B817E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/>
              <a:t>Kunchang</a:t>
            </a:r>
            <a:r>
              <a:rPr lang="en-US" sz="2400" dirty="0"/>
              <a:t> Li et al - </a:t>
            </a:r>
            <a:r>
              <a:rPr lang="en-US" sz="2400" dirty="0" err="1"/>
              <a:t>ShenZhen</a:t>
            </a:r>
            <a:r>
              <a:rPr lang="en-US" sz="2400" dirty="0"/>
              <a:t> Key Lab of Computer Vision and Pattern Recognition, SIAT-</a:t>
            </a:r>
            <a:r>
              <a:rPr lang="en-US" sz="2400" dirty="0" err="1"/>
              <a:t>SenseTime</a:t>
            </a:r>
            <a:r>
              <a:rPr lang="en-US" sz="2400" dirty="0"/>
              <a:t> Joint Lab, Shenzhen Institute of Advanced Technology, Chinese Academy of Sciences: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i="1" dirty="0" err="1"/>
              <a:t>UniFormer</a:t>
            </a:r>
            <a:r>
              <a:rPr lang="en-US" sz="2000" b="1" i="1" dirty="0"/>
              <a:t>: Unified Transformer for Efficient Spatiotemporal Representation Learning</a:t>
            </a:r>
            <a:r>
              <a:rPr lang="en-US" sz="2000" dirty="0"/>
              <a:t>, ICLR 2022.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i="1" dirty="0" err="1"/>
              <a:t>UniFormer</a:t>
            </a:r>
            <a:r>
              <a:rPr lang="en-US" sz="2000" b="1" i="1" dirty="0"/>
              <a:t>: Unifying Convolution and Self-attention for Visual Recognition</a:t>
            </a:r>
            <a:r>
              <a:rPr lang="en-US" sz="2000" dirty="0"/>
              <a:t>, Submitted to TPAMI, 2022.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i="1" dirty="0"/>
              <a:t>UniFormerV2: Spatiotemporal Learning by Arming Image </a:t>
            </a:r>
            <a:r>
              <a:rPr lang="en-US" sz="2000" b="1" i="1" dirty="0" err="1"/>
              <a:t>ViTs</a:t>
            </a:r>
            <a:r>
              <a:rPr lang="en-US" sz="2000" b="1" i="1" dirty="0"/>
              <a:t> with Video </a:t>
            </a:r>
            <a:r>
              <a:rPr lang="en-US" sz="2000" b="1" i="1" dirty="0" err="1"/>
              <a:t>UniFormer</a:t>
            </a:r>
            <a:r>
              <a:rPr lang="en-US" sz="2000" dirty="0"/>
              <a:t>, Under review at ICLR 2023.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D13AF-F64E-4C07-9999-E91A9A7E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Automation Lab – Sungkyunkwan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C385-88B4-4716-8775-547AB827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3CC5A-AE1C-4C4F-BDD1-68627A9CE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3BEB-C41A-C98B-617A-414E4609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F305-366B-FEF6-C87D-0015BA65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3B4F-3E9E-4CE8-7E26-67B2E78A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29216-42A8-DF49-2A67-493C73DC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56" y="1428115"/>
            <a:ext cx="10328087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4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0662-4D53-4E88-CC83-FD77D0D4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EFE05-D505-19C2-34A6-137163FF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FF3A9-36C8-780C-DDC5-93341C08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7C588-4F4E-D550-36BE-CCA293C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75" y="1462088"/>
            <a:ext cx="10112250" cy="5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7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502930-77DD-A3F0-1E1A-22C4155B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UniFormerV2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063B70-3283-C932-8D95-AB50BDC0F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F9EE6-08A7-EE4A-C6C0-0C9018EC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1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C2832-5A96-DF02-570C-D3238254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FDC32-B25D-6001-71DA-D6B31D046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For video understanding tasks, new architecture </a:t>
            </a:r>
            <a:r>
              <a:rPr lang="en-US" sz="2400" dirty="0" err="1"/>
              <a:t>UniFormer</a:t>
            </a:r>
            <a:r>
              <a:rPr lang="en-US" sz="2400" dirty="0"/>
              <a:t> does not have any image-based pretraining as a start.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ym typeface="Wingdings" panose="05000000000000000000" pitchFamily="2" charset="2"/>
              </a:rPr>
              <a:t> Requires tedious supervised pretraining phase before finetuning on videos.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UniFormerV2: arming the image-pretrained </a:t>
            </a:r>
            <a:r>
              <a:rPr lang="en-US" sz="2400" dirty="0" err="1"/>
              <a:t>ViTs</a:t>
            </a:r>
            <a:r>
              <a:rPr lang="en-US" sz="2400" dirty="0"/>
              <a:t> with efficient video designs of </a:t>
            </a:r>
            <a:r>
              <a:rPr lang="en-US" sz="2400" dirty="0" err="1"/>
              <a:t>UniFormer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14937-FB45-BF73-D2E0-6074E6AB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11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B266-99A1-1140-32B2-F54B34B8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UniFormerV2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A8A53-9722-A461-7A86-76063AAC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254" y="1368424"/>
            <a:ext cx="7154895" cy="52860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CD8E-593F-D095-2FA2-D774FCA1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B266-99A1-1140-32B2-F54B34B8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UniFormerV2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CD8E-593F-D095-2FA2-D774FCA1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3118-5357-40F4-8767-5F0FAC71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316F1-44C1-927A-EA60-146AFCEB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37" y="1690687"/>
            <a:ext cx="9976125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ACE8-F070-BCA1-E9B3-AD47829F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UniBlock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74F47-018E-2B8C-899D-8211DC357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i="0" dirty="0">
                    <a:latin typeface="Cambria Math" panose="02040503050406030204" pitchFamily="18" charset="0"/>
                  </a:rPr>
                  <a:t>Efficiently </a:t>
                </a:r>
                <a:r>
                  <a:rPr lang="en-US" sz="2400" b="1" i="0" dirty="0">
                    <a:latin typeface="Cambria Math" panose="02040503050406030204" pitchFamily="18" charset="0"/>
                  </a:rPr>
                  <a:t>models temporal dependency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upon well-learned spatial representation.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i="0" dirty="0">
                    <a:latin typeface="Cambria Math" panose="02040503050406030204" pitchFamily="18" charset="0"/>
                  </a:rPr>
                  <a:t>For input token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2400" i="0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i="0" dirty="0">
                    <a:latin typeface="Cambria Math" panose="02040503050406030204" pitchFamily="18" charset="0"/>
                  </a:rPr>
                  <a:t>for an image input):</a:t>
                </a:r>
              </a:p>
              <a:p>
                <a:pPr marL="0" lvl="1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Local temporal: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MHRA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Norm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1" indent="0" algn="ctr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Global spatial: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MHRA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Norm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1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Norm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74F47-018E-2B8C-899D-8211DC357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20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C9E1-CDBF-F03D-9FC7-2B2F83F2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2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EB09-32D1-80F3-8AD6-5E382241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UniBlock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BC46-ADD3-77C3-8FF4-29AF7BC2E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i="0" dirty="0">
                    <a:latin typeface="Cambria Math" panose="02040503050406030204" pitchFamily="18" charset="0"/>
                  </a:rPr>
                  <a:t>GS_MHRA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+ </a:t>
                </a:r>
                <a:r>
                  <a:rPr lang="en-US" sz="2400" b="1" i="0" dirty="0">
                    <a:latin typeface="Cambria Math" panose="02040503050406030204" pitchFamily="18" charset="0"/>
                  </a:rPr>
                  <a:t>FFN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 are from originally </a:t>
                </a:r>
                <a:r>
                  <a:rPr lang="en-US" sz="2400" b="1" i="0" dirty="0">
                    <a:latin typeface="Cambria Math" panose="02040503050406030204" pitchFamily="18" charset="0"/>
                  </a:rPr>
                  <a:t>pretrained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400" i="0" dirty="0" err="1">
                    <a:latin typeface="Cambria Math" panose="02040503050406030204" pitchFamily="18" charset="0"/>
                  </a:rPr>
                  <a:t>ViT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 block.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p>
                      </m:sSubSup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>
                                                  <a:latin typeface="Cambria Math" panose="02040503050406030204" pitchFamily="18" charset="0"/>
                                                </a:rPr>
                                                <m:t>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dirty="0">
                    <a:latin typeface="Cambria Math" panose="02040503050406030204" pitchFamily="18" charset="0"/>
                  </a:rPr>
                  <a:t>LT_MHRA </a:t>
                </a:r>
                <a:r>
                  <a:rPr lang="en-US" sz="2400" dirty="0">
                    <a:latin typeface="Cambria Math" panose="02040503050406030204" pitchFamily="18" charset="0"/>
                  </a:rPr>
                  <a:t>is inserted before </a:t>
                </a:r>
                <a:r>
                  <a:rPr lang="en-US" sz="2400" dirty="0" err="1">
                    <a:latin typeface="Cambria Math" panose="02040503050406030204" pitchFamily="18" charset="0"/>
                  </a:rPr>
                  <a:t>ViT</a:t>
                </a:r>
                <a:r>
                  <a:rPr lang="en-US" sz="2400" dirty="0">
                    <a:latin typeface="Cambria Math" panose="02040503050406030204" pitchFamily="18" charset="0"/>
                  </a:rPr>
                  <a:t> block to learn the local temporal relation: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𝐿𝑇</m:t>
                          </m:r>
                        </m:sup>
                      </m:sSubSup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sz="2400" b="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×1×1</m:t>
                        </m:r>
                      </m:sup>
                    </m:sSub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is the learnable parameter.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Instead of jointly spatiotemporal affinity.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No DPE due to learned positional encoding in pretrained </a:t>
                </a:r>
                <a:r>
                  <a:rPr lang="en-US" sz="2400" dirty="0" err="1"/>
                  <a:t>ViTs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BC46-ADD3-77C3-8FF4-29AF7BC2E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9CE3-CE85-CCE3-FA43-2C9EB9EE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9CF1-A642-497D-21E5-AF1DBDF5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dirty="0" err="1"/>
              <a:t>UniBlock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77062-14F0-76D2-FD29-BD4EB40DC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Explicitly conducts </a:t>
                </a:r>
                <a:r>
                  <a:rPr lang="en-US" sz="2400" b="1" dirty="0"/>
                  <a:t>long-range dependency </a:t>
                </a:r>
                <a:r>
                  <a:rPr lang="en-US" sz="2400" dirty="0"/>
                  <a:t>model on the </a:t>
                </a:r>
                <a:r>
                  <a:rPr lang="en-US" sz="2400" b="1" dirty="0"/>
                  <a:t>spatiotemporal scale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3 components: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DPE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𝑺𝑻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MHRA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Norm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Norm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𝑺𝑻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𝑺𝑻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0" dirty="0"/>
                  <a:t>Similar to V1,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DPE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depth</m:t>
                    </m:r>
                  </m:oMath>
                </a14:m>
                <a:r>
                  <a:rPr lang="en-US" sz="2400" dirty="0"/>
                  <a:t>-wise spatiotemporal convolution.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77062-14F0-76D2-FD29-BD4EB40DC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411DD-1385-BE7D-8F47-5FD83050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2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9CF1-A642-497D-21E5-AF1DBDF5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dirty="0" err="1"/>
              <a:t>UniBlock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77062-14F0-76D2-FD29-BD4EB40DC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dirty="0"/>
                  <a:t>Global C_MHRA </a:t>
                </a:r>
                <a:r>
                  <a:rPr lang="en-US" sz="2400" dirty="0"/>
                  <a:t>follows cross-attention style: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C</m:t>
                      </m:r>
                      <m:r>
                        <m:rPr>
                          <m:nor/>
                        </m:rPr>
                        <a:rPr lang="en-US" sz="2000" dirty="0"/>
                        <m:t>_</m:t>
                      </m:r>
                      <m:r>
                        <m:rPr>
                          <m:nor/>
                        </m:rPr>
                        <a:rPr lang="en-US" sz="2000" dirty="0"/>
                        <m:t>MHRA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d>
                      <m:r>
                        <a:rPr lang="en-US" sz="2000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1" dirty="0"/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the cross-attention RA, which converts a learnable query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into a video representation, via modeling dependency between this query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all the spatiotemporal tokens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b="1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Largely reduces the computational complexity from quadratic to linear.</a:t>
                </a:r>
                <a:endParaRPr lang="en-US" sz="2400" b="1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77062-14F0-76D2-FD29-BD4EB40DC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1044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411DD-1385-BE7D-8F47-5FD83050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2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3253B0-5D01-4661-064A-806EC690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UniFormer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FB5252-25CB-DEF0-35A9-DEE0CC5AF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Uni</a:t>
            </a:r>
            <a:r>
              <a:rPr lang="en-US" sz="3200" dirty="0"/>
              <a:t>fied </a:t>
            </a:r>
            <a:r>
              <a:rPr lang="en-US" sz="3200" dirty="0" err="1"/>
              <a:t>trans</a:t>
            </a:r>
            <a:r>
              <a:rPr lang="en-US" sz="3200" b="1" dirty="0" err="1"/>
              <a:t>Former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9B92-258D-F658-9B95-0C199946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28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BD93-5611-8464-5149-09548662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Fusion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03901-03D6-46F2-DA14-6B8E41BBC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Integrates all video tokens from each global </a:t>
                </a:r>
                <a:r>
                  <a:rPr lang="en-US" sz="2400" dirty="0" err="1"/>
                  <a:t>UniBlock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b="0" dirty="0"/>
                  <a:t> to a final video representation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4 fusion strategies explored regarding efficacy and efficiency </a:t>
                </a:r>
                <a:r>
                  <a:rPr lang="en-US" sz="2400" dirty="0">
                    <a:sym typeface="Wingdings" panose="05000000000000000000" pitchFamily="2" charset="2"/>
                  </a:rPr>
                  <a:t> Sequential way.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03901-03D6-46F2-DA14-6B8E41BBC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FB2EC-7282-55B0-CF44-3E9B6D68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6DA22-68E8-41B2-86B7-A0EE7C4F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71" y="3530600"/>
            <a:ext cx="8337257" cy="3190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0ED7F2-5B68-E336-66A0-99B9D064491A}"/>
              </a:ext>
            </a:extLst>
          </p:cNvPr>
          <p:cNvSpPr/>
          <p:nvPr/>
        </p:nvSpPr>
        <p:spPr>
          <a:xfrm>
            <a:off x="1927371" y="3530600"/>
            <a:ext cx="3965429" cy="146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5D36-65D1-6703-25F2-BFDD65A9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Fusion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F1E67-3577-2AF7-90C9-60435AE0F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Finally, dynamically integrates the final tokens from both local blocks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400" dirty="0"/>
                  <a:t>) and global blocks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/>
                  <a:t>, with learnable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7F1E67-3577-2AF7-90C9-60435AE0F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13340-9CDC-FE98-13C6-88BF4C25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9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2342-F586-53BD-05B6-4A1F24E7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C7C62-212C-A07B-CB59-094BD0EF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198" y="1690687"/>
            <a:ext cx="10667604" cy="5030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54D4B-9597-41EA-C612-AA84AAC4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85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2342-F586-53BD-05B6-4A1F24E7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54D4B-9597-41EA-C612-AA84AAC4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7501F-5B08-13B6-6580-38A47E66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6D480-587D-0494-AD7A-EEE09CC9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7" y="1690687"/>
            <a:ext cx="1140060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3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73C9-0F34-98E0-1E09-34FBD529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Action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CE609-C4D6-C7B9-9C8D-A9440D320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273" y="1302181"/>
            <a:ext cx="6805453" cy="54192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99373-399B-6264-7872-C565B302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30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73C9-0F34-98E0-1E09-34FBD529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Action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99373-399B-6264-7872-C565B302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DBF25-52C4-F638-655F-2AE253674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43C80-4132-7E79-80C4-E2F4AE9F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578377"/>
            <a:ext cx="8278380" cy="271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8259D-44BC-8311-12AD-CE0FEB22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36" y="4293381"/>
            <a:ext cx="880232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54F2-578D-3878-8994-3EB60AAA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9895-5B8B-048A-8643-95406667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71FF8-2976-5014-F6AF-FFB1424A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7EFE4-C47B-7289-16EE-65F71996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9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1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5C34-E1F1-DBFA-5050-C595EEFB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7E18-B5FD-39DC-692B-7EE863ED9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/>
              <a:t>UniFormer</a:t>
            </a:r>
            <a:r>
              <a:rPr lang="en-US" sz="2400" dirty="0"/>
              <a:t>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Effectively unifies convolution and self-attention in a concise transformer format to overcome redundancy and dependency.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Adopts local MHRA in shallow layers to largely reduce computation burden and global MHRA in deep layers to learn global token relation.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UniFormerV2: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Arms image-pretrained </a:t>
            </a:r>
            <a:r>
              <a:rPr lang="en-US" sz="2000" dirty="0" err="1"/>
              <a:t>ViTs</a:t>
            </a:r>
            <a:r>
              <a:rPr lang="en-US" sz="2000" dirty="0"/>
              <a:t> with efficient </a:t>
            </a:r>
            <a:r>
              <a:rPr lang="en-US" sz="2000" dirty="0" err="1"/>
              <a:t>UniFormer</a:t>
            </a:r>
            <a:r>
              <a:rPr lang="en-US" sz="2000" dirty="0"/>
              <a:t> designs for video learning.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Capable of conducting effective spatiotemporal modeling with a tractable complexity by local and global video relation aggregators.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Introduces multi-scale token fusion for further enhancing video representation.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44CA7-FFAB-9549-BEE7-D27C4E2D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2FEB-6789-40E2-90B8-B11AC288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BD9B-5B1C-4E40-9874-25FC038F952D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A81D-1580-4A1B-AD3C-9C0D61689C22}"/>
              </a:ext>
            </a:extLst>
          </p:cNvPr>
          <p:cNvSpPr/>
          <p:nvPr/>
        </p:nvSpPr>
        <p:spPr>
          <a:xfrm>
            <a:off x="1976932" y="2967335"/>
            <a:ext cx="8238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300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0213-C9A0-B679-73FD-8B7F57D2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FC01-FA07-06B3-9F83-9E068C3E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2 challenges in visual feature learning: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Large </a:t>
            </a:r>
            <a:r>
              <a:rPr lang="en-US" b="1" dirty="0"/>
              <a:t>local redundancy</a:t>
            </a:r>
            <a:r>
              <a:rPr lang="en-US" dirty="0"/>
              <a:t>: visual content in local region (space, time or space-time) tends to be similar </a:t>
            </a:r>
            <a:r>
              <a:rPr lang="en-US" dirty="0">
                <a:sym typeface="Wingdings" panose="05000000000000000000" pitchFamily="2" charset="2"/>
              </a:rPr>
              <a:t> Inefficient computation.</a:t>
            </a:r>
            <a:endParaRPr lang="en-US" dirty="0"/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Complex </a:t>
            </a:r>
            <a:r>
              <a:rPr lang="en-US" b="1" dirty="0"/>
              <a:t>global dependency</a:t>
            </a:r>
            <a:r>
              <a:rPr lang="en-US" dirty="0"/>
              <a:t>: targets in different regions have dynamic relations </a:t>
            </a:r>
            <a:r>
              <a:rPr lang="en-US" dirty="0">
                <a:sym typeface="Wingdings" panose="05000000000000000000" pitchFamily="2" charset="2"/>
              </a:rPr>
              <a:t> Ineffective learning.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75B3-DC0B-DEA3-3B85-CB441F0B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0213-C9A0-B679-73FD-8B7F57D2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FC01-FA07-06B3-9F83-9E068C3E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Approaches: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CNNs / 3D CNNs</a:t>
            </a:r>
            <a:r>
              <a:rPr lang="en-US" dirty="0"/>
              <a:t>: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Convolution is good at reducing local redundancy.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Limited receptive field causes difficulty in learning global dependency.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 err="1"/>
              <a:t>ViTs</a:t>
            </a:r>
            <a:r>
              <a:rPr lang="en-US" dirty="0"/>
              <a:t>: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Self-attention is strong at learning global dependency in both images and videos.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Redundant global attention is inefficient to encode local features in the shallow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75B3-DC0B-DEA3-3B85-CB441F0B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5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D0B3-7077-AF3D-1045-75CF0171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72CC-663D-0719-6B2A-2F42A254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6350"/>
            <a:ext cx="10515600" cy="501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/>
              <a:t>ViTs</a:t>
            </a:r>
            <a:r>
              <a:rPr lang="en-US" sz="2200" dirty="0"/>
              <a:t> spend large computation to encode only very local spatiotemporal representations.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ED1F-F51D-9F74-4D59-6ABC7F8B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63F2B-E5D9-16B2-00D9-E3FDE29AF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" t="-108" r="6250" b="24255"/>
          <a:stretch/>
        </p:blipFill>
        <p:spPr>
          <a:xfrm>
            <a:off x="858699" y="1372235"/>
            <a:ext cx="10474601" cy="48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ACE8-F070-BCA1-E9B3-AD47829F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UniFormer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74F47-018E-2B8C-899D-8211DC357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4249" y="1918182"/>
                <a:ext cx="4857751" cy="416622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sz="2000" dirty="0">
                    <a:latin typeface="Cambria Math" panose="02040503050406030204" pitchFamily="18" charset="0"/>
                  </a:rPr>
                  <a:t>U</a:t>
                </a:r>
                <a:r>
                  <a:rPr lang="en-US" sz="2000" i="0" dirty="0">
                    <a:latin typeface="Cambria Math" panose="02040503050406030204" pitchFamily="18" charset="0"/>
                  </a:rPr>
                  <a:t>nifies convolution and self-attention in a concise transformer format.</a:t>
                </a: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sz="2000" i="0" dirty="0">
                    <a:latin typeface="Cambria Math" panose="02040503050406030204" pitchFamily="18" charset="0"/>
                  </a:rPr>
                  <a:t>Can tackle both local redundancy and global dependency for effective and efficient visual recognition.</a:t>
                </a:r>
              </a:p>
              <a:p>
                <a:pPr>
                  <a:lnSpc>
                    <a:spcPct val="100000"/>
                  </a:lnSpc>
                  <a:spcAft>
                    <a:spcPts val="1000"/>
                  </a:spcAft>
                </a:pPr>
                <a:r>
                  <a:rPr lang="en-US" sz="2000" i="0" dirty="0">
                    <a:latin typeface="Cambria Math" panose="02040503050406030204" pitchFamily="18" charset="0"/>
                  </a:rPr>
                  <a:t>For input token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2000" i="0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000" i="0" dirty="0">
                    <a:latin typeface="Cambria Math" panose="02040503050406030204" pitchFamily="18" charset="0"/>
                  </a:rPr>
                  <a:t>for an image input):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DPE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MHRA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Norm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Norm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74F47-018E-2B8C-899D-8211DC357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4249" y="1918182"/>
                <a:ext cx="4857751" cy="4166223"/>
              </a:xfrm>
              <a:blipFill>
                <a:blip r:embed="rId2"/>
                <a:stretch>
                  <a:fillRect l="-1129" t="-1611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C9E1-CDBF-F03D-9FC7-2B2F83F2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30560-2ACD-5B20-EA18-02FEA191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0319"/>
            <a:ext cx="7334249" cy="34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CE8E-B40A-1ECB-3F43-2E10FADB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Position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4A02B-562B-56F7-0199-7E3A99A03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fr-FR" sz="2400" dirty="0"/>
                  <a:t>Encodes position information via convolution operators: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DPE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DWConv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fr-FR" sz="2400" dirty="0"/>
                  <a:t>Instead of absolute or relative position embedding.</a:t>
                </a:r>
                <a:endParaRPr lang="en-US" sz="2400" dirty="0"/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/>
                  <a:t>Friendly to arbitrary input shapes </a:t>
                </a:r>
                <a:r>
                  <a:rPr lang="en-US" sz="2400" dirty="0">
                    <a:sym typeface="Wingdings" panose="05000000000000000000" pitchFamily="2" charset="2"/>
                  </a:rPr>
                  <a:t> can work with both images and videos.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ym typeface="Wingdings" panose="05000000000000000000" pitchFamily="2" charset="2"/>
                  </a:rPr>
                  <a:t>Light-weight.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4A02B-562B-56F7-0199-7E3A99A03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F969A-525E-DA71-56DF-67929BA9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AD65-16AF-36C6-FB50-32AE220E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Relation Aggregator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0CF5-04C1-776E-EE73-FEC27E3DB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latin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reshaped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: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MHRA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;…;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1" dirty="0"/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where: 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 dirty="0"/>
                  <a:t>: RA in the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head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000" dirty="0"/>
                  <a:t>: token affinity learning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dirty="0"/>
                  <a:t>: token context encoding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: a learnable parameter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0CF5-04C1-776E-EE73-FEC27E3DB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06E4D-5561-D0C1-8CB9-461F6FA8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6DE1-230C-421F-8EBB-77EF05A7D4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7465</TotalTime>
  <Words>965</Words>
  <Application>Microsoft Office PowerPoint</Application>
  <PresentationFormat>Widescreen</PresentationFormat>
  <Paragraphs>161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Office Theme</vt:lpstr>
      <vt:lpstr>UniFormer &amp; UniFormerV2</vt:lpstr>
      <vt:lpstr>References</vt:lpstr>
      <vt:lpstr>UniFormer</vt:lpstr>
      <vt:lpstr>Introduction</vt:lpstr>
      <vt:lpstr>Introduction</vt:lpstr>
      <vt:lpstr>Introduction</vt:lpstr>
      <vt:lpstr>UniFormer</vt:lpstr>
      <vt:lpstr>Dynamic Position Embedding</vt:lpstr>
      <vt:lpstr>Multi-Head Relation Aggregator</vt:lpstr>
      <vt:lpstr>Multi-Head Relation Aggregator</vt:lpstr>
      <vt:lpstr>Multi-Head Relation Aggregator</vt:lpstr>
      <vt:lpstr>Framework</vt:lpstr>
      <vt:lpstr>Ablation</vt:lpstr>
      <vt:lpstr>Image Classification</vt:lpstr>
      <vt:lpstr>PowerPoint Presentation</vt:lpstr>
      <vt:lpstr>Image Classification</vt:lpstr>
      <vt:lpstr>PowerPoint Presentation</vt:lpstr>
      <vt:lpstr>Object Detection</vt:lpstr>
      <vt:lpstr>Object Detection</vt:lpstr>
      <vt:lpstr>Semantic Segmentation</vt:lpstr>
      <vt:lpstr>Human Pose Estimation</vt:lpstr>
      <vt:lpstr>UniFormerV2</vt:lpstr>
      <vt:lpstr>Introduction</vt:lpstr>
      <vt:lpstr>UniFormerV2</vt:lpstr>
      <vt:lpstr>UniFormerV2</vt:lpstr>
      <vt:lpstr>Local UniBlock</vt:lpstr>
      <vt:lpstr>Local UniBlock</vt:lpstr>
      <vt:lpstr>Global UniBlock</vt:lpstr>
      <vt:lpstr>Global UniBlock</vt:lpstr>
      <vt:lpstr>Multi-Stage Fusion Block</vt:lpstr>
      <vt:lpstr>Multi-Stage Fusion Block</vt:lpstr>
      <vt:lpstr>Ablation</vt:lpstr>
      <vt:lpstr>Ablation</vt:lpstr>
      <vt:lpstr>Video Action Recognition</vt:lpstr>
      <vt:lpstr>Video Action Recognition</vt:lpstr>
      <vt:lpstr>Video Action Recognition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SeMask: Semantically Masked Transformers for Semantic Segmentation</dc:title>
  <dc:creator>Huy Hung Nguyen</dc:creator>
  <cp:lastModifiedBy>Huy Hung Nguyen</cp:lastModifiedBy>
  <cp:revision>437</cp:revision>
  <dcterms:created xsi:type="dcterms:W3CDTF">2022-06-17T06:45:31Z</dcterms:created>
  <dcterms:modified xsi:type="dcterms:W3CDTF">2023-03-18T07:20:52Z</dcterms:modified>
</cp:coreProperties>
</file>